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322" r:id="rId3"/>
    <p:sldId id="326" r:id="rId4"/>
    <p:sldId id="330" r:id="rId5"/>
    <p:sldId id="331" r:id="rId6"/>
    <p:sldId id="332" r:id="rId7"/>
    <p:sldId id="333" r:id="rId8"/>
    <p:sldId id="334" r:id="rId9"/>
    <p:sldId id="335" r:id="rId10"/>
    <p:sldId id="329" r:id="rId11"/>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3399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17" autoAdjust="0"/>
  </p:normalViewPr>
  <p:slideViewPr>
    <p:cSldViewPr snapToObjects="1">
      <p:cViewPr varScale="1">
        <p:scale>
          <a:sx n="58" d="100"/>
          <a:sy n="58" d="100"/>
        </p:scale>
        <p:origin x="786" y="60"/>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42185-2714-4F5B-AA83-2D2DE51C85A7}" type="datetimeFigureOut">
              <a:rPr lang="nl-NL" smtClean="0"/>
              <a:t>12-10-2015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19EEF-342A-4BE6-84D5-6046AA42D876}" type="slidenum">
              <a:rPr lang="nl-NL" smtClean="0"/>
              <a:t>‹nr.›</a:t>
            </a:fld>
            <a:endParaRPr lang="nl-NL"/>
          </a:p>
        </p:txBody>
      </p:sp>
    </p:spTree>
    <p:extLst>
      <p:ext uri="{BB962C8B-B14F-4D97-AF65-F5344CB8AC3E}">
        <p14:creationId xmlns:p14="http://schemas.microsoft.com/office/powerpoint/2010/main" val="180999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C319EEF-342A-4BE6-84D5-6046AA42D876}" type="slidenum">
              <a:rPr lang="nl-NL" smtClean="0"/>
              <a:t>1</a:t>
            </a:fld>
            <a:endParaRPr lang="nl-NL"/>
          </a:p>
        </p:txBody>
      </p:sp>
    </p:spTree>
    <p:extLst>
      <p:ext uri="{BB962C8B-B14F-4D97-AF65-F5344CB8AC3E}">
        <p14:creationId xmlns:p14="http://schemas.microsoft.com/office/powerpoint/2010/main" val="499739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solidFill>
                  <a:schemeClr val="bg1"/>
                </a:solidFill>
                <a:latin typeface="Arial"/>
                <a:cs typeface="Arial"/>
              </a:defRPr>
            </a:lvl1pPr>
          </a:lstStyle>
          <a:p>
            <a:r>
              <a:rPr lang="nl-NL" dirty="0"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38B100E7-94C1-4CF3-AC51-905B07ED3284}" type="datetime1">
              <a:rPr lang="nl-NL" smtClean="0"/>
              <a:t>12-10-2015</a:t>
            </a:fld>
            <a:endParaRPr lang="nl-NL"/>
          </a:p>
        </p:txBody>
      </p:sp>
      <p:sp>
        <p:nvSpPr>
          <p:cNvPr id="5" name="Tijdelijke aanduiding voor voettekst 4"/>
          <p:cNvSpPr>
            <a:spLocks noGrp="1"/>
          </p:cNvSpPr>
          <p:nvPr>
            <p:ph type="ftr" sz="quarter" idx="11"/>
          </p:nvPr>
        </p:nvSpPr>
        <p:spPr/>
        <p:txBody>
          <a:body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5877272"/>
            <a:ext cx="3667125" cy="733425"/>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35BED7D-3E69-4079-8547-29D8DF9FA641}" type="datetime1">
              <a:rPr lang="nl-NL" smtClean="0"/>
              <a:t>12-10-2015</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7323EF2-507D-4B11-A783-04BEFA0B0220}" type="datetime1">
              <a:rPr lang="nl-NL" smtClean="0"/>
              <a:t>12-10-2015</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A48E287-7723-4DFB-BD42-1B898B5B18A1}" type="datetime1">
              <a:rPr lang="nl-NL" smtClean="0"/>
              <a:t>12-10-2015</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AB2CA32-269B-47E1-8BA3-D7F9924100F9}" type="datetime1">
              <a:rPr lang="nl-NL" smtClean="0"/>
              <a:t>12-10-2015</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solidFill>
                  <a:schemeClr val="bg2">
                    <a:lumMod val="10000"/>
                  </a:schemeClr>
                </a:solidFill>
              </a:defRPr>
            </a:lvl1pPr>
            <a:lvl2pPr>
              <a:defRPr sz="2400">
                <a:solidFill>
                  <a:schemeClr val="bg2">
                    <a:lumMod val="10000"/>
                  </a:schemeClr>
                </a:solidFill>
              </a:defRPr>
            </a:lvl2pPr>
            <a:lvl3pPr>
              <a:defRPr sz="2000">
                <a:solidFill>
                  <a:schemeClr val="bg2">
                    <a:lumMod val="10000"/>
                  </a:schemeClr>
                </a:solidFill>
              </a:defRPr>
            </a:lvl3pPr>
            <a:lvl4pPr>
              <a:defRPr sz="1800">
                <a:solidFill>
                  <a:schemeClr val="bg2">
                    <a:lumMod val="10000"/>
                  </a:schemeClr>
                </a:solidFill>
              </a:defRPr>
            </a:lvl4pPr>
            <a:lvl5pPr>
              <a:defRPr sz="1800">
                <a:solidFill>
                  <a:schemeClr val="bg2">
                    <a:lumMod val="10000"/>
                  </a:schemeClr>
                </a:solidFill>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solidFill>
                  <a:schemeClr val="bg2">
                    <a:lumMod val="10000"/>
                  </a:schemeClr>
                </a:solidFill>
              </a:defRPr>
            </a:lvl1pPr>
            <a:lvl2pPr>
              <a:defRPr sz="2400">
                <a:solidFill>
                  <a:schemeClr val="bg2">
                    <a:lumMod val="10000"/>
                  </a:schemeClr>
                </a:solidFill>
              </a:defRPr>
            </a:lvl2pPr>
            <a:lvl3pPr>
              <a:defRPr sz="2000">
                <a:solidFill>
                  <a:schemeClr val="bg2">
                    <a:lumMod val="10000"/>
                  </a:schemeClr>
                </a:solidFill>
              </a:defRPr>
            </a:lvl3pPr>
            <a:lvl4pPr>
              <a:defRPr sz="1800">
                <a:solidFill>
                  <a:schemeClr val="bg2">
                    <a:lumMod val="10000"/>
                  </a:schemeClr>
                </a:solidFill>
              </a:defRPr>
            </a:lvl4pPr>
            <a:lvl5pPr>
              <a:defRPr sz="1800">
                <a:solidFill>
                  <a:schemeClr val="bg2">
                    <a:lumMod val="10000"/>
                  </a:schemeClr>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30CF16D-97F5-4784-8060-C9491D40C753}" type="datetime1">
              <a:rPr lang="nl-NL" smtClean="0"/>
              <a:t>12-10-2015</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smtClean="0"/>
              <a:t>www.talentstimuleren.nl</a:t>
            </a:r>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1B0C818-DFD5-4DF5-85E1-D1EF3DF04A65}" type="datetime1">
              <a:rPr lang="nl-NL" smtClean="0"/>
              <a:t>12-10-2015</a:t>
            </a:fld>
            <a:endParaRPr lang="nl-NL"/>
          </a:p>
        </p:txBody>
      </p:sp>
      <p:sp>
        <p:nvSpPr>
          <p:cNvPr id="8" name="Tijdelijke aanduiding voor voettekst 7"/>
          <p:cNvSpPr>
            <a:spLocks noGrp="1"/>
          </p:cNvSpPr>
          <p:nvPr>
            <p:ph type="ftr" sz="quarter" idx="11"/>
          </p:nvPr>
        </p:nvSpPr>
        <p:spPr/>
        <p:txBody>
          <a:bodyPr/>
          <a:lstStyle>
            <a:lvl1pPr>
              <a:defRPr>
                <a:solidFill>
                  <a:schemeClr val="bg1"/>
                </a:solidFill>
              </a:defRPr>
            </a:lvl1pPr>
          </a:lstStyle>
          <a:p>
            <a:r>
              <a:rPr lang="nl-NL" smtClean="0"/>
              <a:t>www.talentstimuleren.nl</a:t>
            </a:r>
            <a:endParaRPr lang="nl-NL"/>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CC0066"/>
                </a:solidFill>
              </a:defRPr>
            </a:lvl1pPr>
          </a:lstStyle>
          <a:p>
            <a:r>
              <a:rPr lang="nl-NL" dirty="0" smtClean="0"/>
              <a:t>Klik om de stijl te bewerken</a:t>
            </a:r>
            <a:endParaRPr lang="nl-NL" dirty="0"/>
          </a:p>
        </p:txBody>
      </p:sp>
      <p:sp>
        <p:nvSpPr>
          <p:cNvPr id="3" name="Tijdelijke aanduiding voor datum 2"/>
          <p:cNvSpPr>
            <a:spLocks noGrp="1"/>
          </p:cNvSpPr>
          <p:nvPr>
            <p:ph type="dt" sz="half" idx="10"/>
          </p:nvPr>
        </p:nvSpPr>
        <p:spPr/>
        <p:txBody>
          <a:bodyPr/>
          <a:lstStyle/>
          <a:p>
            <a:fld id="{36445359-EC60-473E-B6BB-AB2D6979C82D}" type="datetime1">
              <a:rPr lang="nl-NL" smtClean="0"/>
              <a:t>12-10-2015</a:t>
            </a:fld>
            <a:endParaRPr lang="nl-NL"/>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smtClean="0"/>
              <a:t>www.talentstimuleren.nl</a:t>
            </a:r>
            <a:endParaRPr lang="nl-NL"/>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E788A7C-F30B-4CEF-AD18-3D3E404C7BB7}" type="datetime1">
              <a:rPr lang="nl-NL" smtClean="0"/>
              <a:t>12-10-2015</a:t>
            </a:fld>
            <a:endParaRPr lang="nl-NL"/>
          </a:p>
        </p:txBody>
      </p:sp>
      <p:sp>
        <p:nvSpPr>
          <p:cNvPr id="3" name="Tijdelijke aanduiding voor voettekst 2"/>
          <p:cNvSpPr>
            <a:spLocks noGrp="1"/>
          </p:cNvSpPr>
          <p:nvPr>
            <p:ph type="ftr" sz="quarter" idx="11"/>
          </p:nvPr>
        </p:nvSpPr>
        <p:spPr/>
        <p:txBody>
          <a:bodyPr/>
          <a:lstStyle>
            <a:lvl1pPr>
              <a:defRPr>
                <a:solidFill>
                  <a:schemeClr val="bg1"/>
                </a:solidFill>
              </a:defRPr>
            </a:lvl1pPr>
          </a:lstStyle>
          <a:p>
            <a:r>
              <a:rPr lang="nl-NL" smtClean="0"/>
              <a:t>www.talentstimuleren.nl</a:t>
            </a:r>
            <a:endParaRPr lang="nl-NL"/>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5CD4202-E131-45CA-9829-DED80395D3DD}" type="datetime1">
              <a:rPr lang="nl-NL" smtClean="0"/>
              <a:t>12-10-2015</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smtClean="0"/>
              <a:t>www.talentstimuleren.nl</a:t>
            </a:r>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84A4485-205C-4B0E-888A-493BAD41FE7E}" type="datetime1">
              <a:rPr lang="nl-NL" smtClean="0"/>
              <a:t>12-10-2015</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smtClean="0"/>
              <a:t>www.talentstimuleren.nl</a:t>
            </a:r>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3435F-C58E-4535-8F53-B4753A54B0FD}" type="datetime1">
              <a:rPr lang="nl-NL" smtClean="0"/>
              <a:t>12-10-2015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www.talentstimuleren.nl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rgbClr val="CC006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lentstimuleren.nl/thema/stimulerend-signaleren/talent-in-ontwikkel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talentstimuleren.nl/thema/stimulerend-signaleren/hulpmiddel/3861-hoe-kun-je-jouw-talenten-verder-ontwikkele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alentstimuleren.nl/thema/stimulerend-signaleren/videos/61-talent-in-ontwikkel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p:txBody>
          <a:bodyPr>
            <a:normAutofit/>
          </a:bodyPr>
          <a:lstStyle/>
          <a:p>
            <a:r>
              <a:rPr lang="nl-NL" sz="1800" b="0" dirty="0" smtClean="0">
                <a:solidFill>
                  <a:schemeClr val="bg1">
                    <a:lumMod val="50000"/>
                  </a:schemeClr>
                </a:solidFill>
              </a:rPr>
              <a:t>Hoe kun je jouw talenten verder ontwikkelen?</a:t>
            </a:r>
          </a:p>
          <a:p>
            <a:endParaRPr lang="nl-NL" sz="1800" b="0" dirty="0">
              <a:solidFill>
                <a:schemeClr val="bg1">
                  <a:lumMod val="50000"/>
                </a:schemeClr>
              </a:solidFill>
            </a:endParaRPr>
          </a:p>
          <a:p>
            <a:r>
              <a:rPr lang="nl-NL" sz="1400" b="0" dirty="0" smtClean="0">
                <a:solidFill>
                  <a:schemeClr val="bg1">
                    <a:lumMod val="50000"/>
                  </a:schemeClr>
                </a:solidFill>
                <a:hlinkClick r:id="rId3"/>
              </a:rPr>
              <a:t>www.talentstimuleren.nl/thema/stimulerend-signaleren/talent-in-ontwikkeling</a:t>
            </a:r>
            <a:endParaRPr lang="nl-NL" sz="1400" b="0" dirty="0">
              <a:solidFill>
                <a:schemeClr val="bg1">
                  <a:lumMod val="50000"/>
                </a:schemeClr>
              </a:solidFill>
            </a:endParaRPr>
          </a:p>
          <a:p>
            <a:endParaRPr lang="nl-NL" sz="1800" b="0" dirty="0">
              <a:solidFill>
                <a:schemeClr val="bg1">
                  <a:lumMod val="50000"/>
                </a:schemeClr>
              </a:solidFill>
            </a:endParaRPr>
          </a:p>
        </p:txBody>
      </p:sp>
      <p:sp>
        <p:nvSpPr>
          <p:cNvPr id="6" name="Subtitel 2"/>
          <p:cNvSpPr txBox="1">
            <a:spLocks/>
          </p:cNvSpPr>
          <p:nvPr/>
        </p:nvSpPr>
        <p:spPr>
          <a:xfrm>
            <a:off x="2617787" y="1724024"/>
            <a:ext cx="6356880" cy="195897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1" i="0" kern="1200">
                <a:solidFill>
                  <a:schemeClr val="bg1">
                    <a:lumMod val="65000"/>
                  </a:schemeClr>
                </a:solidFill>
                <a:effectLst/>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4400" dirty="0" smtClean="0">
                <a:solidFill>
                  <a:schemeClr val="bg1"/>
                </a:solidFill>
                <a:effectLst>
                  <a:outerShdw blurRad="50800" dist="50800" dir="5400000" algn="ctr" rotWithShape="0">
                    <a:schemeClr val="tx1"/>
                  </a:outerShdw>
                </a:effectLst>
              </a:rPr>
              <a:t>Talent in Ontwikkeling</a:t>
            </a:r>
          </a:p>
        </p:txBody>
      </p:sp>
    </p:spTree>
    <p:extLst>
      <p:ext uri="{BB962C8B-B14F-4D97-AF65-F5344CB8AC3E}">
        <p14:creationId xmlns:p14="http://schemas.microsoft.com/office/powerpoint/2010/main" val="1022766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www.talentstimuleren.nl</a:t>
            </a:r>
            <a:endParaRPr lang="nl-NL" dirty="0"/>
          </a:p>
        </p:txBody>
      </p:sp>
      <p:pic>
        <p:nvPicPr>
          <p:cNvPr id="2050" name="Picture 2">
            <a:hlinkClick r:id="rId2" tooltip="Download de placemat 'Hoe kun je jouw talenten verder ontwikkelen' op www.talentstimuleren.n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47" y="33672"/>
            <a:ext cx="9567183" cy="685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88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z="3600" dirty="0" smtClean="0"/>
              <a:t>Hoe </a:t>
            </a:r>
            <a:r>
              <a:rPr lang="en-US" sz="3600" dirty="0" err="1" smtClean="0"/>
              <a:t>verloopt</a:t>
            </a:r>
            <a:r>
              <a:rPr lang="en-US" sz="3600" dirty="0" smtClean="0"/>
              <a:t> het </a:t>
            </a:r>
            <a:r>
              <a:rPr lang="en-US" sz="3600" dirty="0" err="1" smtClean="0"/>
              <a:t>proces</a:t>
            </a:r>
            <a:r>
              <a:rPr lang="en-US" sz="3600" dirty="0" smtClean="0"/>
              <a:t> van</a:t>
            </a:r>
            <a:br>
              <a:rPr lang="en-US" sz="3600" dirty="0" smtClean="0"/>
            </a:br>
            <a:r>
              <a:rPr lang="en-US" sz="3600" dirty="0" smtClean="0"/>
              <a:t>talent in </a:t>
            </a:r>
            <a:r>
              <a:rPr lang="en-US" sz="3600" dirty="0" err="1" smtClean="0"/>
              <a:t>ontwikkeling</a:t>
            </a:r>
            <a:r>
              <a:rPr lang="en-US" sz="3600" dirty="0" smtClean="0"/>
              <a:t>?</a:t>
            </a:r>
            <a:endParaRPr lang="nl-NL" sz="3600" dirty="0"/>
          </a:p>
        </p:txBody>
      </p:sp>
      <p:pic>
        <p:nvPicPr>
          <p:cNvPr id="1027" name="Picture 3">
            <a:hlinkClick r:id="rId2" tooltip="Bekijk de animatie 'Talent in ontwikkeling' binnen het thema 'Stimulerend signaleren' op www.talentstimuleren.nl"/>
          </p:cNvPr>
          <p:cNvPicPr>
            <a:picLocks noGrp="1" noChangeAspect="1" noChangeArrowheads="1"/>
          </p:cNvPicPr>
          <p:nvPr>
            <p:ph idx="1"/>
          </p:nvPr>
        </p:nvPicPr>
        <p:blipFill>
          <a:blip r:embed="rId3" cstate="print"/>
          <a:stretch>
            <a:fillRect/>
          </a:stretch>
        </p:blipFill>
        <p:spPr bwMode="auto">
          <a:xfrm>
            <a:off x="1318071" y="1423317"/>
            <a:ext cx="6507858" cy="4525963"/>
          </a:xfrm>
          <a:prstGeom prst="rect">
            <a:avLst/>
          </a:prstGeom>
          <a:ln>
            <a:noFill/>
          </a:ln>
          <a:effectLst>
            <a:outerShdw blurRad="190500" algn="tl" rotWithShape="0">
              <a:srgbClr val="000000">
                <a:alpha val="70000"/>
              </a:srgbClr>
            </a:outerShdw>
          </a:effectLst>
        </p:spPr>
      </p:pic>
      <p:sp>
        <p:nvSpPr>
          <p:cNvPr id="4" name="Tijdelijke aanduiding voor voettekst 4"/>
          <p:cNvSpPr>
            <a:spLocks noGrp="1"/>
          </p:cNvSpPr>
          <p:nvPr>
            <p:ph type="ftr" sz="quarter" idx="11"/>
          </p:nvPr>
        </p:nvSpPr>
        <p:spPr>
          <a:xfrm>
            <a:off x="3124200" y="6356350"/>
            <a:ext cx="2895600" cy="365125"/>
          </a:xfrm>
        </p:spPr>
        <p:txBody>
          <a:bodyPr/>
          <a:lstStyle/>
          <a:p>
            <a:r>
              <a:rPr lang="nl-NL" dirty="0" smtClean="0"/>
              <a:t>www.talentstimuleren.nl</a:t>
            </a:r>
            <a:endParaRPr lang="nl-NL" dirty="0"/>
          </a:p>
        </p:txBody>
      </p:sp>
    </p:spTree>
    <p:extLst>
      <p:ext uri="{BB962C8B-B14F-4D97-AF65-F5344CB8AC3E}">
        <p14:creationId xmlns:p14="http://schemas.microsoft.com/office/powerpoint/2010/main" val="37770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Desirée\Dropbox\CCL-SLO\Talent in Ontwikkeling\TIO schema\aanleg.png"/>
          <p:cNvPicPr>
            <a:picLocks noChangeAspect="1" noChangeArrowheads="1"/>
          </p:cNvPicPr>
          <p:nvPr/>
        </p:nvPicPr>
        <p:blipFill>
          <a:blip r:embed="rId2" cstate="print"/>
          <a:srcRect/>
          <a:stretch>
            <a:fillRect/>
          </a:stretch>
        </p:blipFill>
        <p:spPr bwMode="auto">
          <a:xfrm>
            <a:off x="3606605" y="3787840"/>
            <a:ext cx="2336901" cy="1663004"/>
          </a:xfrm>
          <a:prstGeom prst="rect">
            <a:avLst/>
          </a:prstGeom>
          <a:noFill/>
        </p:spPr>
      </p:pic>
      <p:pic>
        <p:nvPicPr>
          <p:cNvPr id="7" name="Picture 4" descr="C:\Users\Desirée\Dropbox\CCL-SLO\Talent in Ontwikkeling\TIO schema\omgeving.png"/>
          <p:cNvPicPr>
            <a:picLocks noChangeAspect="1" noChangeArrowheads="1"/>
          </p:cNvPicPr>
          <p:nvPr/>
        </p:nvPicPr>
        <p:blipFill>
          <a:blip r:embed="rId3" cstate="print"/>
          <a:srcRect/>
          <a:stretch>
            <a:fillRect/>
          </a:stretch>
        </p:blipFill>
        <p:spPr bwMode="auto">
          <a:xfrm>
            <a:off x="4914877" y="2479903"/>
            <a:ext cx="1663003" cy="2342334"/>
          </a:xfrm>
          <a:prstGeom prst="rect">
            <a:avLst/>
          </a:prstGeom>
          <a:noFill/>
        </p:spPr>
      </p:pic>
      <p:pic>
        <p:nvPicPr>
          <p:cNvPr id="8" name="Picture 5" descr="C:\Users\Desirée\Dropbox\CCL-SLO\Talent in Ontwikkeling\TIO schema\persoonlijkheid.png"/>
          <p:cNvPicPr>
            <a:picLocks noChangeAspect="1" noChangeArrowheads="1"/>
          </p:cNvPicPr>
          <p:nvPr/>
        </p:nvPicPr>
        <p:blipFill>
          <a:blip r:embed="rId4" cstate="print"/>
          <a:srcRect/>
          <a:stretch>
            <a:fillRect/>
          </a:stretch>
        </p:blipFill>
        <p:spPr bwMode="auto">
          <a:xfrm>
            <a:off x="2971910" y="2479249"/>
            <a:ext cx="1663004" cy="2336900"/>
          </a:xfrm>
          <a:prstGeom prst="rect">
            <a:avLst/>
          </a:prstGeom>
          <a:noFill/>
        </p:spPr>
      </p:pic>
      <p:pic>
        <p:nvPicPr>
          <p:cNvPr id="9" name="Picture 6" descr="C:\Users\Desirée\Dropbox\CCL-SLO\Talent in Ontwikkeling\TIO schema\prestaties.png"/>
          <p:cNvPicPr>
            <a:picLocks noChangeAspect="1" noChangeArrowheads="1"/>
          </p:cNvPicPr>
          <p:nvPr/>
        </p:nvPicPr>
        <p:blipFill>
          <a:blip r:embed="rId5" cstate="print"/>
          <a:srcRect/>
          <a:stretch>
            <a:fillRect/>
          </a:stretch>
        </p:blipFill>
        <p:spPr bwMode="auto">
          <a:xfrm>
            <a:off x="3601171" y="1844874"/>
            <a:ext cx="2342335" cy="1663004"/>
          </a:xfrm>
          <a:prstGeom prst="rect">
            <a:avLst/>
          </a:prstGeom>
          <a:noFill/>
        </p:spPr>
      </p:pic>
      <p:pic>
        <p:nvPicPr>
          <p:cNvPr id="10" name="Picture 2" descr="C:\Users\Desirée\Dropbox\CCL-SLO\Talent in Ontwikkeling\TIO schema\wervelwind.png"/>
          <p:cNvPicPr>
            <a:picLocks noChangeAspect="1" noChangeArrowheads="1"/>
          </p:cNvPicPr>
          <p:nvPr/>
        </p:nvPicPr>
        <p:blipFill>
          <a:blip r:embed="rId6" cstate="print"/>
          <a:srcRect/>
          <a:stretch>
            <a:fillRect/>
          </a:stretch>
        </p:blipFill>
        <p:spPr bwMode="auto">
          <a:xfrm>
            <a:off x="4048789" y="2984667"/>
            <a:ext cx="1380402" cy="1380402"/>
          </a:xfrm>
          <a:prstGeom prst="rect">
            <a:avLst/>
          </a:prstGeom>
          <a:noFill/>
        </p:spPr>
      </p:pic>
      <p:pic>
        <p:nvPicPr>
          <p:cNvPr id="11" name="Picture 2" descr="C:\Users\Desirée\Dropbox\CCL-SLO\Talent in Ontwikkeling\TIO schema\symbool_prestaties.png"/>
          <p:cNvPicPr>
            <a:picLocks noChangeAspect="1" noChangeArrowheads="1"/>
          </p:cNvPicPr>
          <p:nvPr/>
        </p:nvPicPr>
        <p:blipFill>
          <a:blip r:embed="rId7" cstate="print"/>
          <a:srcRect/>
          <a:stretch>
            <a:fillRect/>
          </a:stretch>
        </p:blipFill>
        <p:spPr bwMode="auto">
          <a:xfrm>
            <a:off x="4457708" y="1222036"/>
            <a:ext cx="584473" cy="584473"/>
          </a:xfrm>
          <a:prstGeom prst="rect">
            <a:avLst/>
          </a:prstGeom>
          <a:noFill/>
        </p:spPr>
      </p:pic>
      <p:pic>
        <p:nvPicPr>
          <p:cNvPr id="12" name="Picture 3" descr="C:\Users\Desirée\Dropbox\CCL-SLO\Talent in Ontwikkeling\TIO schema\symbool_uitdagingen.png"/>
          <p:cNvPicPr>
            <a:picLocks noChangeAspect="1" noChangeArrowheads="1"/>
          </p:cNvPicPr>
          <p:nvPr/>
        </p:nvPicPr>
        <p:blipFill>
          <a:blip r:embed="rId8" cstate="print"/>
          <a:srcRect/>
          <a:stretch>
            <a:fillRect/>
          </a:stretch>
        </p:blipFill>
        <p:spPr bwMode="auto">
          <a:xfrm>
            <a:off x="2457596" y="2580529"/>
            <a:ext cx="584473" cy="584473"/>
          </a:xfrm>
          <a:prstGeom prst="rect">
            <a:avLst/>
          </a:prstGeom>
          <a:noFill/>
        </p:spPr>
      </p:pic>
      <p:pic>
        <p:nvPicPr>
          <p:cNvPr id="13" name="Picture 4" descr="C:\Users\Desirée\Dropbox\CCL-SLO\Talent in Ontwikkeling\TIO schema\symbool_aanleg.png"/>
          <p:cNvPicPr>
            <a:picLocks noChangeAspect="1" noChangeArrowheads="1"/>
          </p:cNvPicPr>
          <p:nvPr/>
        </p:nvPicPr>
        <p:blipFill>
          <a:blip r:embed="rId9" cstate="print"/>
          <a:srcRect/>
          <a:stretch>
            <a:fillRect/>
          </a:stretch>
        </p:blipFill>
        <p:spPr bwMode="auto">
          <a:xfrm>
            <a:off x="4514854" y="5507990"/>
            <a:ext cx="584473" cy="584473"/>
          </a:xfrm>
          <a:prstGeom prst="rect">
            <a:avLst/>
          </a:prstGeom>
          <a:noFill/>
        </p:spPr>
      </p:pic>
      <p:pic>
        <p:nvPicPr>
          <p:cNvPr id="14" name="Picture 5" descr="C:\Users\Desirée\Dropbox\CCL-SLO\Talent in Ontwikkeling\TIO schema\symbool_belemmering.png"/>
          <p:cNvPicPr>
            <a:picLocks noChangeAspect="1" noChangeArrowheads="1"/>
          </p:cNvPicPr>
          <p:nvPr/>
        </p:nvPicPr>
        <p:blipFill>
          <a:blip r:embed="rId10" cstate="print"/>
          <a:srcRect/>
          <a:stretch>
            <a:fillRect/>
          </a:stretch>
        </p:blipFill>
        <p:spPr bwMode="auto">
          <a:xfrm>
            <a:off x="6514966" y="2593541"/>
            <a:ext cx="584473" cy="584473"/>
          </a:xfrm>
          <a:prstGeom prst="rect">
            <a:avLst/>
          </a:prstGeom>
          <a:noFill/>
        </p:spPr>
      </p:pic>
      <p:pic>
        <p:nvPicPr>
          <p:cNvPr id="15" name="Picture 6" descr="C:\Users\Desirée\Dropbox\CCL-SLO\Talent in Ontwikkeling\TIO schema\symbool_kansen.png"/>
          <p:cNvPicPr>
            <a:picLocks noChangeAspect="1" noChangeArrowheads="1"/>
          </p:cNvPicPr>
          <p:nvPr/>
        </p:nvPicPr>
        <p:blipFill>
          <a:blip r:embed="rId11" cstate="print"/>
          <a:srcRect/>
          <a:stretch>
            <a:fillRect/>
          </a:stretch>
        </p:blipFill>
        <p:spPr bwMode="auto">
          <a:xfrm>
            <a:off x="6514965" y="4181307"/>
            <a:ext cx="584473" cy="584473"/>
          </a:xfrm>
          <a:prstGeom prst="rect">
            <a:avLst/>
          </a:prstGeom>
          <a:noFill/>
        </p:spPr>
      </p:pic>
      <p:pic>
        <p:nvPicPr>
          <p:cNvPr id="16" name="Picture 7" descr="C:\Users\Desirée\Dropbox\CCL-SLO\Talent in Ontwikkeling\TIO schema\symbool_kwaliteiten.png"/>
          <p:cNvPicPr>
            <a:picLocks noChangeAspect="1" noChangeArrowheads="1"/>
          </p:cNvPicPr>
          <p:nvPr/>
        </p:nvPicPr>
        <p:blipFill>
          <a:blip r:embed="rId12" cstate="print"/>
          <a:srcRect/>
          <a:stretch>
            <a:fillRect/>
          </a:stretch>
        </p:blipFill>
        <p:spPr bwMode="auto">
          <a:xfrm>
            <a:off x="2457596" y="4231614"/>
            <a:ext cx="584473" cy="584473"/>
          </a:xfrm>
          <a:prstGeom prst="rect">
            <a:avLst/>
          </a:prstGeom>
          <a:noFill/>
        </p:spPr>
      </p:pic>
      <p:sp>
        <p:nvSpPr>
          <p:cNvPr id="17" name="Toelichting met afgeronde rechthoek 29"/>
          <p:cNvSpPr>
            <a:spLocks noChangeArrowheads="1"/>
          </p:cNvSpPr>
          <p:nvPr/>
        </p:nvSpPr>
        <p:spPr bwMode="auto">
          <a:xfrm>
            <a:off x="5121650" y="993452"/>
            <a:ext cx="2536237" cy="862565"/>
          </a:xfrm>
          <a:prstGeom prst="roundRect">
            <a:avLst/>
          </a:prstGeom>
          <a:solidFill>
            <a:srgbClr val="CB0076"/>
          </a:solidFill>
          <a:ln w="12700" algn="ctr">
            <a:solidFill>
              <a:srgbClr val="8C0051"/>
            </a:solidFill>
            <a:miter lim="800000"/>
            <a:headEnd/>
            <a:tailEnd/>
          </a:ln>
        </p:spPr>
        <p:txBody>
          <a:bodyPr anchor="ctr"/>
          <a:lstStyle/>
          <a:p>
            <a:pPr algn="ctr"/>
            <a:r>
              <a:rPr lang="nl-NL" sz="1270" dirty="0">
                <a:solidFill>
                  <a:srgbClr val="FFFFFF"/>
                </a:solidFill>
                <a:latin typeface="Calibri" pitchFamily="34" charset="0"/>
              </a:rPr>
              <a:t>Je kiest ervoor je talenten zichtbaar te laten zijn op jouw eigen manier en bent belangrijk voor anderen in jouw omgeving</a:t>
            </a:r>
          </a:p>
        </p:txBody>
      </p:sp>
      <p:sp>
        <p:nvSpPr>
          <p:cNvPr id="18" name="Toelichting met afgeronde rechthoek 30"/>
          <p:cNvSpPr>
            <a:spLocks noChangeArrowheads="1"/>
          </p:cNvSpPr>
          <p:nvPr/>
        </p:nvSpPr>
        <p:spPr bwMode="auto">
          <a:xfrm>
            <a:off x="1886136" y="1736350"/>
            <a:ext cx="1600011" cy="680320"/>
          </a:xfrm>
          <a:prstGeom prst="roundRect">
            <a:avLst/>
          </a:prstGeom>
          <a:solidFill>
            <a:srgbClr val="F5A301"/>
          </a:solidFill>
          <a:ln w="12700" algn="ctr">
            <a:solidFill>
              <a:srgbClr val="8C0051"/>
            </a:solidFill>
            <a:miter lim="800000"/>
            <a:headEnd/>
            <a:tailEnd/>
          </a:ln>
        </p:spPr>
        <p:txBody>
          <a:bodyPr anchor="ctr"/>
          <a:lstStyle/>
          <a:p>
            <a:pPr algn="ctr"/>
            <a:r>
              <a:rPr lang="nl-NL" sz="1270" dirty="0">
                <a:solidFill>
                  <a:srgbClr val="FFFFFF"/>
                </a:solidFill>
                <a:latin typeface="Calibri" pitchFamily="34" charset="0"/>
              </a:rPr>
              <a:t>Jouw uitdagingen om van te leren </a:t>
            </a:r>
          </a:p>
        </p:txBody>
      </p:sp>
      <p:sp>
        <p:nvSpPr>
          <p:cNvPr id="19" name="Toelichting met afgeronde rechthoek 30"/>
          <p:cNvSpPr>
            <a:spLocks noChangeArrowheads="1"/>
          </p:cNvSpPr>
          <p:nvPr/>
        </p:nvSpPr>
        <p:spPr bwMode="auto">
          <a:xfrm>
            <a:off x="6000651" y="4879384"/>
            <a:ext cx="1600011" cy="914652"/>
          </a:xfrm>
          <a:prstGeom prst="roundRect">
            <a:avLst/>
          </a:prstGeom>
          <a:solidFill>
            <a:srgbClr val="01C4CD"/>
          </a:solidFill>
          <a:ln w="12700" algn="ctr">
            <a:solidFill>
              <a:srgbClr val="8C0051"/>
            </a:solidFill>
            <a:miter lim="800000"/>
            <a:headEnd/>
            <a:tailEnd/>
          </a:ln>
        </p:spPr>
        <p:txBody>
          <a:bodyPr anchor="ctr"/>
          <a:lstStyle/>
          <a:p>
            <a:pPr algn="ctr"/>
            <a:r>
              <a:rPr lang="nl-NL" sz="1270" dirty="0">
                <a:solidFill>
                  <a:srgbClr val="FFFFFF"/>
                </a:solidFill>
                <a:latin typeface="Calibri" pitchFamily="34" charset="0"/>
              </a:rPr>
              <a:t>De bronnen in je omgeving die je kunt benutten voor hulp en inspiratie</a:t>
            </a:r>
          </a:p>
        </p:txBody>
      </p:sp>
      <p:sp>
        <p:nvSpPr>
          <p:cNvPr id="20" name="Toelichting met afgeronde rechthoek 29"/>
          <p:cNvSpPr>
            <a:spLocks noChangeArrowheads="1"/>
          </p:cNvSpPr>
          <p:nvPr/>
        </p:nvSpPr>
        <p:spPr bwMode="auto">
          <a:xfrm>
            <a:off x="6000651" y="1507767"/>
            <a:ext cx="1600090" cy="914652"/>
          </a:xfrm>
          <a:prstGeom prst="roundRect">
            <a:avLst/>
          </a:prstGeom>
          <a:solidFill>
            <a:srgbClr val="FF2501"/>
          </a:solidFill>
          <a:ln w="12700" algn="ctr">
            <a:solidFill>
              <a:srgbClr val="8C0051"/>
            </a:solidFill>
            <a:miter lim="800000"/>
            <a:headEnd/>
            <a:tailEnd/>
          </a:ln>
        </p:spPr>
        <p:txBody>
          <a:bodyPr anchor="ctr"/>
          <a:lstStyle/>
          <a:p>
            <a:pPr algn="ctr"/>
            <a:r>
              <a:rPr lang="nl-NL" sz="1270" dirty="0">
                <a:solidFill>
                  <a:srgbClr val="FFFFFF"/>
                </a:solidFill>
                <a:latin typeface="Calibri" pitchFamily="34" charset="0"/>
              </a:rPr>
              <a:t>De uitdagingen in je omgeving die je kunt overwinnen of accepteren</a:t>
            </a:r>
          </a:p>
        </p:txBody>
      </p:sp>
      <p:sp>
        <p:nvSpPr>
          <p:cNvPr id="21" name="Afgeronde rechthoek 20"/>
          <p:cNvSpPr>
            <a:spLocks noChangeArrowheads="1"/>
          </p:cNvSpPr>
          <p:nvPr/>
        </p:nvSpPr>
        <p:spPr bwMode="auto">
          <a:xfrm>
            <a:off x="1943282" y="2993564"/>
            <a:ext cx="1999383" cy="1371978"/>
          </a:xfrm>
          <a:prstGeom prst="roundRect">
            <a:avLst/>
          </a:prstGeom>
          <a:solidFill>
            <a:schemeClr val="bg1"/>
          </a:solidFill>
          <a:ln w="12700" algn="ctr">
            <a:solidFill>
              <a:srgbClr val="8C0051"/>
            </a:solidFill>
            <a:miter lim="800000"/>
            <a:headEnd/>
            <a:tailEnd/>
          </a:ln>
        </p:spPr>
        <p:txBody>
          <a:bodyPr anchor="ctr"/>
          <a:lstStyle/>
          <a:p>
            <a:pPr algn="ctr"/>
            <a:r>
              <a:rPr lang="nl-NL" sz="1111" dirty="0">
                <a:solidFill>
                  <a:srgbClr val="8C0051"/>
                </a:solidFill>
                <a:latin typeface="Calibri" pitchFamily="34" charset="0"/>
              </a:rPr>
              <a:t>Je bent nieuwsgierig en je bent bereid je in te zetten om (samen) te ontdekken wie je wilt “zijn”. Je verkent wat nodig is om dit te bereiken, benut beschikbare mogelijkheden en zet door!</a:t>
            </a:r>
          </a:p>
        </p:txBody>
      </p:sp>
      <p:sp>
        <p:nvSpPr>
          <p:cNvPr id="22" name="Toelichting met afgeronde rechthoek 29"/>
          <p:cNvSpPr>
            <a:spLocks noChangeArrowheads="1"/>
          </p:cNvSpPr>
          <p:nvPr/>
        </p:nvSpPr>
        <p:spPr bwMode="auto">
          <a:xfrm>
            <a:off x="1943282" y="4879069"/>
            <a:ext cx="1600011" cy="914652"/>
          </a:xfrm>
          <a:prstGeom prst="roundRect">
            <a:avLst/>
          </a:prstGeom>
          <a:solidFill>
            <a:srgbClr val="C7CC2C"/>
          </a:solidFill>
          <a:ln w="12700" algn="ctr">
            <a:solidFill>
              <a:srgbClr val="8C0051"/>
            </a:solidFill>
            <a:miter lim="800000"/>
            <a:headEnd/>
            <a:tailEnd/>
          </a:ln>
        </p:spPr>
        <p:txBody>
          <a:bodyPr anchor="ctr"/>
          <a:lstStyle/>
          <a:p>
            <a:pPr algn="ctr"/>
            <a:r>
              <a:rPr lang="nl-NL" sz="1270" dirty="0">
                <a:solidFill>
                  <a:srgbClr val="FFFFFF"/>
                </a:solidFill>
                <a:latin typeface="Calibri" pitchFamily="34" charset="0"/>
              </a:rPr>
              <a:t>Jouw sterke kanten die je in kunt zetten en verder kunt ontwikkelen</a:t>
            </a:r>
          </a:p>
        </p:txBody>
      </p:sp>
      <p:sp>
        <p:nvSpPr>
          <p:cNvPr id="23" name="Toelichting met afgeronde rechthoek 29"/>
          <p:cNvSpPr>
            <a:spLocks noChangeArrowheads="1"/>
          </p:cNvSpPr>
          <p:nvPr/>
        </p:nvSpPr>
        <p:spPr bwMode="auto">
          <a:xfrm>
            <a:off x="1714697" y="5507990"/>
            <a:ext cx="2743011" cy="549728"/>
          </a:xfrm>
          <a:prstGeom prst="roundRect">
            <a:avLst/>
          </a:prstGeom>
          <a:solidFill>
            <a:srgbClr val="8C0051"/>
          </a:solidFill>
          <a:ln w="12700" algn="ctr">
            <a:solidFill>
              <a:schemeClr val="bg1"/>
            </a:solidFill>
            <a:miter lim="800000"/>
            <a:headEnd/>
            <a:tailEnd/>
          </a:ln>
        </p:spPr>
        <p:txBody>
          <a:bodyPr anchor="ctr"/>
          <a:lstStyle/>
          <a:p>
            <a:pPr algn="ctr"/>
            <a:r>
              <a:rPr lang="nl-NL" sz="1270">
                <a:solidFill>
                  <a:srgbClr val="FFFFFF"/>
                </a:solidFill>
                <a:latin typeface="Calibri" pitchFamily="34" charset="0"/>
              </a:rPr>
              <a:t>Je hebt talenten die je kunt ontdekken, ontwikkelen en gebruiken</a:t>
            </a:r>
          </a:p>
        </p:txBody>
      </p:sp>
      <p:sp>
        <p:nvSpPr>
          <p:cNvPr id="3" name="Titel 2"/>
          <p:cNvSpPr>
            <a:spLocks noGrp="1"/>
          </p:cNvSpPr>
          <p:nvPr>
            <p:ph type="title"/>
          </p:nvPr>
        </p:nvSpPr>
        <p:spPr>
          <a:xfrm>
            <a:off x="457200" y="-99392"/>
            <a:ext cx="8229600" cy="1143000"/>
          </a:xfrm>
        </p:spPr>
        <p:txBody>
          <a:bodyPr/>
          <a:lstStyle/>
          <a:p>
            <a:r>
              <a:rPr lang="nl-NL" dirty="0" smtClean="0"/>
              <a:t>Model 'Talent in Ontwikkeling'</a:t>
            </a:r>
            <a:endParaRPr lang="nl-NL" dirty="0"/>
          </a:p>
        </p:txBody>
      </p:sp>
      <p:sp>
        <p:nvSpPr>
          <p:cNvPr id="24" name="Tijdelijke aanduiding voor voettekst 4"/>
          <p:cNvSpPr>
            <a:spLocks noGrp="1"/>
          </p:cNvSpPr>
          <p:nvPr>
            <p:ph type="ftr" sz="quarter" idx="11"/>
          </p:nvPr>
        </p:nvSpPr>
        <p:spPr>
          <a:xfrm>
            <a:off x="3124200" y="6356350"/>
            <a:ext cx="2895600" cy="365125"/>
          </a:xfrm>
        </p:spPr>
        <p:txBody>
          <a:bodyPr/>
          <a:lstStyle/>
          <a:p>
            <a:r>
              <a:rPr lang="nl-NL" dirty="0" smtClean="0"/>
              <a:t>www.talentstimuleren.nl</a:t>
            </a:r>
            <a:endParaRPr lang="nl-NL" dirty="0"/>
          </a:p>
        </p:txBody>
      </p:sp>
    </p:spTree>
    <p:extLst>
      <p:ext uri="{BB962C8B-B14F-4D97-AF65-F5344CB8AC3E}">
        <p14:creationId xmlns:p14="http://schemas.microsoft.com/office/powerpoint/2010/main" val="42747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22" presetID="2" presetClass="entr" presetSubtype="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40" presetID="1"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1+#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www.talentstimuleren.nl</a:t>
            </a:r>
            <a:endParaRPr lang="nl-NL" dirty="0"/>
          </a:p>
        </p:txBody>
      </p:sp>
      <p:pic>
        <p:nvPicPr>
          <p:cNvPr id="5" name="Afbeelding 4"/>
          <p:cNvPicPr>
            <a:picLocks noChangeAspect="1"/>
          </p:cNvPicPr>
          <p:nvPr/>
        </p:nvPicPr>
        <p:blipFill>
          <a:blip r:embed="rId2"/>
          <a:stretch>
            <a:fillRect/>
          </a:stretch>
        </p:blipFill>
        <p:spPr>
          <a:xfrm>
            <a:off x="457200" y="764704"/>
            <a:ext cx="4750820" cy="4500000"/>
          </a:xfrm>
          <a:prstGeom prst="rect">
            <a:avLst/>
          </a:prstGeom>
          <a:ln>
            <a:noFill/>
          </a:ln>
          <a:effectLst>
            <a:outerShdw blurRad="190500" algn="tl" rotWithShape="0">
              <a:srgbClr val="000000">
                <a:alpha val="70000"/>
              </a:srgbClr>
            </a:outerShdw>
          </a:effectLst>
        </p:spPr>
      </p:pic>
      <p:sp>
        <p:nvSpPr>
          <p:cNvPr id="6" name="Rechthoek 5"/>
          <p:cNvSpPr/>
          <p:nvPr/>
        </p:nvSpPr>
        <p:spPr>
          <a:xfrm>
            <a:off x="5452729" y="941476"/>
            <a:ext cx="3528392" cy="4146456"/>
          </a:xfrm>
          <a:prstGeom prst="rect">
            <a:avLst/>
          </a:prstGeom>
        </p:spPr>
        <p:txBody>
          <a:bodyPr wrap="square">
            <a:spAutoFit/>
          </a:bodyPr>
          <a:lstStyle/>
          <a:p>
            <a:pPr>
              <a:lnSpc>
                <a:spcPct val="115000"/>
              </a:lnSpc>
              <a:spcAft>
                <a:spcPts val="1000"/>
              </a:spcAft>
            </a:pPr>
            <a:r>
              <a:rPr lang="nl-NL" sz="2400" dirty="0">
                <a:latin typeface="Calibri" panose="020F0502020204030204" pitchFamily="34" charset="0"/>
                <a:ea typeface="Calibri" panose="020F0502020204030204" pitchFamily="34" charset="0"/>
                <a:cs typeface="Times New Roman" panose="02020603050405020304" pitchFamily="18" charset="0"/>
              </a:rPr>
              <a:t>Je kunt op verschillende gebieden talenten hebben.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Het </a:t>
            </a:r>
            <a:r>
              <a:rPr lang="nl-NL" sz="2400" dirty="0">
                <a:latin typeface="Calibri" panose="020F0502020204030204" pitchFamily="34" charset="0"/>
                <a:ea typeface="Calibri" panose="020F0502020204030204" pitchFamily="34" charset="0"/>
                <a:cs typeface="Times New Roman" panose="02020603050405020304" pitchFamily="18" charset="0"/>
              </a:rPr>
              <a:t>ontwikkelen van jóuw  talenten is een ontdekkingsreis.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Onderweg </a:t>
            </a:r>
            <a:r>
              <a:rPr lang="nl-NL" sz="2400" dirty="0">
                <a:latin typeface="Calibri" panose="020F0502020204030204" pitchFamily="34" charset="0"/>
                <a:ea typeface="Calibri" panose="020F0502020204030204" pitchFamily="34" charset="0"/>
                <a:cs typeface="Times New Roman" panose="02020603050405020304" pitchFamily="18" charset="0"/>
              </a:rPr>
              <a:t>leer je steeds beter hoe jij zélf invloed kunt uitoefenen op jouw eigen ontwikkeling.</a:t>
            </a:r>
            <a:endParaRPr lang="nl-NL"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565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www.talentstimuleren.nl</a:t>
            </a:r>
            <a:endParaRPr lang="nl-NL" dirty="0"/>
          </a:p>
        </p:txBody>
      </p:sp>
      <p:pic>
        <p:nvPicPr>
          <p:cNvPr id="6" name="Afbeelding 5"/>
          <p:cNvPicPr>
            <a:picLocks noChangeAspect="1"/>
          </p:cNvPicPr>
          <p:nvPr/>
        </p:nvPicPr>
        <p:blipFill>
          <a:blip r:embed="rId2"/>
          <a:stretch>
            <a:fillRect/>
          </a:stretch>
        </p:blipFill>
        <p:spPr>
          <a:xfrm>
            <a:off x="457200" y="814495"/>
            <a:ext cx="4614650" cy="4500000"/>
          </a:xfrm>
          <a:prstGeom prst="rect">
            <a:avLst/>
          </a:prstGeom>
          <a:ln>
            <a:noFill/>
          </a:ln>
          <a:effectLst>
            <a:outerShdw blurRad="190500" algn="tl" rotWithShape="0">
              <a:srgbClr val="000000">
                <a:alpha val="70000"/>
              </a:srgbClr>
            </a:outerShdw>
          </a:effectLst>
        </p:spPr>
      </p:pic>
      <p:sp>
        <p:nvSpPr>
          <p:cNvPr id="9" name="Rechthoek 8"/>
          <p:cNvSpPr/>
          <p:nvPr/>
        </p:nvSpPr>
        <p:spPr>
          <a:xfrm>
            <a:off x="5452729" y="941476"/>
            <a:ext cx="3079711" cy="3721724"/>
          </a:xfrm>
          <a:prstGeom prst="rect">
            <a:avLst/>
          </a:prstGeom>
        </p:spPr>
        <p:txBody>
          <a:bodyPr wrap="square">
            <a:spAutoFit/>
          </a:bodyPr>
          <a:lstStyle/>
          <a:p>
            <a:pPr>
              <a:lnSpc>
                <a:spcPct val="115000"/>
              </a:lnSpc>
              <a:spcAft>
                <a:spcPts val="1000"/>
              </a:spcAft>
            </a:pPr>
            <a:r>
              <a:rPr lang="nl-NL" sz="2400" dirty="0">
                <a:latin typeface="Calibri" panose="020F0502020204030204" pitchFamily="34" charset="0"/>
                <a:ea typeface="Calibri" panose="020F0502020204030204" pitchFamily="34" charset="0"/>
                <a:cs typeface="Times New Roman" panose="02020603050405020304" pitchFamily="18" charset="0"/>
              </a:rPr>
              <a:t>Door te ervaren wat bij jóu past, leer je jouw kwaliteiten steeds beter kennen.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Daar </a:t>
            </a:r>
            <a:r>
              <a:rPr lang="nl-NL" sz="2400" dirty="0">
                <a:latin typeface="Calibri" panose="020F0502020204030204" pitchFamily="34" charset="0"/>
                <a:ea typeface="Calibri" panose="020F0502020204030204" pitchFamily="34" charset="0"/>
                <a:cs typeface="Times New Roman" panose="02020603050405020304" pitchFamily="18" charset="0"/>
              </a:rPr>
              <a:t>ligt jouw kracht!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Deze </a:t>
            </a:r>
            <a:r>
              <a:rPr lang="nl-NL" sz="2400" dirty="0">
                <a:latin typeface="Calibri" panose="020F0502020204030204" pitchFamily="34" charset="0"/>
                <a:ea typeface="Calibri" panose="020F0502020204030204" pitchFamily="34" charset="0"/>
                <a:cs typeface="Times New Roman" panose="02020603050405020304" pitchFamily="18" charset="0"/>
              </a:rPr>
              <a:t>kun je gebruiken om je talenten verder te ontwikkelen. </a:t>
            </a:r>
            <a:endParaRPr lang="nl-NL"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7950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www.talentstimuleren.nl</a:t>
            </a:r>
            <a:endParaRPr lang="nl-NL" dirty="0"/>
          </a:p>
        </p:txBody>
      </p:sp>
      <p:pic>
        <p:nvPicPr>
          <p:cNvPr id="5" name="Afbeelding 4"/>
          <p:cNvPicPr>
            <a:picLocks noChangeAspect="1"/>
          </p:cNvPicPr>
          <p:nvPr/>
        </p:nvPicPr>
        <p:blipFill>
          <a:blip r:embed="rId2"/>
          <a:stretch>
            <a:fillRect/>
          </a:stretch>
        </p:blipFill>
        <p:spPr>
          <a:xfrm>
            <a:off x="457200" y="764704"/>
            <a:ext cx="4798015" cy="4500000"/>
          </a:xfrm>
          <a:prstGeom prst="rect">
            <a:avLst/>
          </a:prstGeom>
          <a:ln>
            <a:noFill/>
          </a:ln>
          <a:effectLst>
            <a:outerShdw blurRad="190500" algn="tl" rotWithShape="0">
              <a:srgbClr val="000000">
                <a:alpha val="70000"/>
              </a:srgbClr>
            </a:outerShdw>
          </a:effectLst>
        </p:spPr>
      </p:pic>
      <p:sp>
        <p:nvSpPr>
          <p:cNvPr id="6" name="Rechthoek 5"/>
          <p:cNvSpPr/>
          <p:nvPr/>
        </p:nvSpPr>
        <p:spPr>
          <a:xfrm>
            <a:off x="5452729" y="941476"/>
            <a:ext cx="3528392" cy="4299639"/>
          </a:xfrm>
          <a:prstGeom prst="rect">
            <a:avLst/>
          </a:prstGeom>
        </p:spPr>
        <p:txBody>
          <a:bodyPr wrap="square">
            <a:spAutoFit/>
          </a:bodyPr>
          <a:lstStyle/>
          <a:p>
            <a:pPr>
              <a:lnSpc>
                <a:spcPct val="115000"/>
              </a:lnSpc>
              <a:spcAft>
                <a:spcPts val="1000"/>
              </a:spcAft>
            </a:pPr>
            <a:r>
              <a:rPr lang="nl-NL" sz="2400" dirty="0">
                <a:latin typeface="Calibri" panose="020F0502020204030204" pitchFamily="34" charset="0"/>
                <a:ea typeface="Calibri" panose="020F0502020204030204" pitchFamily="34" charset="0"/>
                <a:cs typeface="Times New Roman" panose="02020603050405020304" pitchFamily="18" charset="0"/>
              </a:rPr>
              <a:t>Natuurlijk komen er dingen op je pad die voor jou lastig zijn.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Dit </a:t>
            </a:r>
            <a:r>
              <a:rPr lang="nl-NL" sz="2400" dirty="0">
                <a:latin typeface="Calibri" panose="020F0502020204030204" pitchFamily="34" charset="0"/>
                <a:ea typeface="Calibri" panose="020F0502020204030204" pitchFamily="34" charset="0"/>
                <a:cs typeface="Times New Roman" panose="02020603050405020304" pitchFamily="18" charset="0"/>
              </a:rPr>
              <a:t>zijn jouw uitdagingen.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Hiermee </a:t>
            </a:r>
            <a:r>
              <a:rPr lang="nl-NL" sz="2400" dirty="0">
                <a:latin typeface="Calibri" panose="020F0502020204030204" pitchFamily="34" charset="0"/>
                <a:ea typeface="Calibri" panose="020F0502020204030204" pitchFamily="34" charset="0"/>
                <a:cs typeface="Times New Roman" panose="02020603050405020304" pitchFamily="18" charset="0"/>
              </a:rPr>
              <a:t>kun je leren omgaan of je kunt ze overwinnen.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Je </a:t>
            </a:r>
            <a:r>
              <a:rPr lang="nl-NL" sz="2400" dirty="0">
                <a:latin typeface="Calibri" panose="020F0502020204030204" pitchFamily="34" charset="0"/>
                <a:ea typeface="Calibri" panose="020F0502020204030204" pitchFamily="34" charset="0"/>
                <a:cs typeface="Times New Roman" panose="02020603050405020304" pitchFamily="18" charset="0"/>
              </a:rPr>
              <a:t>sterke kanten kunnen dan juist van pas komen.</a:t>
            </a:r>
            <a:endParaRPr lang="nl-NL"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746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www.talentstimuleren.nl</a:t>
            </a:r>
            <a:endParaRPr lang="nl-NL" dirty="0"/>
          </a:p>
        </p:txBody>
      </p:sp>
      <p:pic>
        <p:nvPicPr>
          <p:cNvPr id="5" name="Afbeelding 4"/>
          <p:cNvPicPr>
            <a:picLocks noChangeAspect="1"/>
          </p:cNvPicPr>
          <p:nvPr/>
        </p:nvPicPr>
        <p:blipFill>
          <a:blip r:embed="rId2"/>
          <a:stretch>
            <a:fillRect/>
          </a:stretch>
        </p:blipFill>
        <p:spPr>
          <a:xfrm>
            <a:off x="457200" y="793507"/>
            <a:ext cx="4828902" cy="4500000"/>
          </a:xfrm>
          <a:prstGeom prst="rect">
            <a:avLst/>
          </a:prstGeom>
          <a:ln>
            <a:noFill/>
          </a:ln>
          <a:effectLst>
            <a:outerShdw blurRad="190500" algn="tl" rotWithShape="0">
              <a:srgbClr val="000000">
                <a:alpha val="70000"/>
              </a:srgbClr>
            </a:outerShdw>
          </a:effectLst>
        </p:spPr>
      </p:pic>
      <p:sp>
        <p:nvSpPr>
          <p:cNvPr id="6" name="Rechthoek 5"/>
          <p:cNvSpPr/>
          <p:nvPr/>
        </p:nvSpPr>
        <p:spPr>
          <a:xfrm>
            <a:off x="5452729" y="941476"/>
            <a:ext cx="3223727" cy="4146456"/>
          </a:xfrm>
          <a:prstGeom prst="rect">
            <a:avLst/>
          </a:prstGeom>
        </p:spPr>
        <p:txBody>
          <a:bodyPr wrap="square">
            <a:spAutoFit/>
          </a:bodyPr>
          <a:lstStyle/>
          <a:p>
            <a:pPr>
              <a:lnSpc>
                <a:spcPct val="115000"/>
              </a:lnSpc>
              <a:spcAft>
                <a:spcPts val="1000"/>
              </a:spcAft>
            </a:pPr>
            <a:r>
              <a:rPr lang="nl-NL" sz="2400" dirty="0">
                <a:latin typeface="Calibri" panose="020F0502020204030204" pitchFamily="34" charset="0"/>
                <a:ea typeface="Calibri" panose="020F0502020204030204" pitchFamily="34" charset="0"/>
                <a:cs typeface="Times New Roman" panose="02020603050405020304" pitchFamily="18" charset="0"/>
              </a:rPr>
              <a:t>In jouw omgeving kun je inspiratie vinden bij anderen.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Je </a:t>
            </a:r>
            <a:r>
              <a:rPr lang="nl-NL" sz="2400" dirty="0">
                <a:latin typeface="Calibri" panose="020F0502020204030204" pitchFamily="34" charset="0"/>
                <a:ea typeface="Calibri" panose="020F0502020204030204" pitchFamily="34" charset="0"/>
                <a:cs typeface="Times New Roman" panose="02020603050405020304" pitchFamily="18" charset="0"/>
              </a:rPr>
              <a:t>kunt ook hulp vragen of andere manieren ontdekken die jou ondersteunen om verder te </a:t>
            </a:r>
            <a:r>
              <a:rPr lang="nl-NL" sz="2400" dirty="0" smtClean="0">
                <a:latin typeface="Calibri" panose="020F0502020204030204" pitchFamily="34" charset="0"/>
                <a:ea typeface="Calibri" panose="020F0502020204030204" pitchFamily="34" charset="0"/>
                <a:cs typeface="Times New Roman" panose="02020603050405020304" pitchFamily="18" charset="0"/>
              </a:rPr>
              <a:t>komen. </a:t>
            </a: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Maak </a:t>
            </a:r>
            <a:r>
              <a:rPr lang="nl-NL" sz="2400" dirty="0">
                <a:latin typeface="Calibri" panose="020F0502020204030204" pitchFamily="34" charset="0"/>
                <a:ea typeface="Calibri" panose="020F0502020204030204" pitchFamily="34" charset="0"/>
                <a:cs typeface="Times New Roman" panose="02020603050405020304" pitchFamily="18" charset="0"/>
              </a:rPr>
              <a:t>hier gebruik van.</a:t>
            </a:r>
            <a:endParaRPr lang="nl-NL"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855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www.talentstimuleren.nl</a:t>
            </a:r>
            <a:endParaRPr lang="nl-NL" dirty="0"/>
          </a:p>
        </p:txBody>
      </p:sp>
      <p:pic>
        <p:nvPicPr>
          <p:cNvPr id="5" name="Afbeelding 4"/>
          <p:cNvPicPr>
            <a:picLocks noChangeAspect="1"/>
          </p:cNvPicPr>
          <p:nvPr/>
        </p:nvPicPr>
        <p:blipFill>
          <a:blip r:embed="rId2"/>
          <a:stretch>
            <a:fillRect/>
          </a:stretch>
        </p:blipFill>
        <p:spPr>
          <a:xfrm>
            <a:off x="457200" y="764704"/>
            <a:ext cx="4784053" cy="4500000"/>
          </a:xfrm>
          <a:prstGeom prst="rect">
            <a:avLst/>
          </a:prstGeom>
          <a:ln>
            <a:noFill/>
          </a:ln>
          <a:effectLst>
            <a:outerShdw blurRad="190500" algn="tl" rotWithShape="0">
              <a:srgbClr val="000000">
                <a:alpha val="70000"/>
              </a:srgbClr>
            </a:outerShdw>
          </a:effectLst>
        </p:spPr>
      </p:pic>
      <p:sp>
        <p:nvSpPr>
          <p:cNvPr id="6" name="Rechthoek 5"/>
          <p:cNvSpPr/>
          <p:nvPr/>
        </p:nvSpPr>
        <p:spPr>
          <a:xfrm>
            <a:off x="5452729" y="648846"/>
            <a:ext cx="3583768" cy="4724370"/>
          </a:xfrm>
          <a:prstGeom prst="rect">
            <a:avLst/>
          </a:prstGeom>
        </p:spPr>
        <p:txBody>
          <a:bodyPr wrap="square">
            <a:spAutoFit/>
          </a:bodyPr>
          <a:lstStyle/>
          <a:p>
            <a:pPr>
              <a:lnSpc>
                <a:spcPct val="115000"/>
              </a:lnSpc>
              <a:spcAft>
                <a:spcPts val="1000"/>
              </a:spcAft>
            </a:pPr>
            <a:r>
              <a:rPr lang="nl-NL" sz="2400" dirty="0">
                <a:latin typeface="Calibri" panose="020F0502020204030204" pitchFamily="34" charset="0"/>
                <a:ea typeface="Calibri" panose="020F0502020204030204" pitchFamily="34" charset="0"/>
                <a:cs typeface="Times New Roman" panose="02020603050405020304" pitchFamily="18" charset="0"/>
              </a:rPr>
              <a:t>Als jouw omgeving niet met jou meewerkt, ga dan op zoek naar andere mogelijkheden.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Verander </a:t>
            </a:r>
            <a:r>
              <a:rPr lang="nl-NL" sz="2400" dirty="0">
                <a:latin typeface="Calibri" panose="020F0502020204030204" pitchFamily="34" charset="0"/>
                <a:ea typeface="Calibri" panose="020F0502020204030204" pitchFamily="34" charset="0"/>
                <a:cs typeface="Times New Roman" panose="02020603050405020304" pitchFamily="18" charset="0"/>
              </a:rPr>
              <a:t>wat je kunt en accepteer waar jij zelf geen invloed op hebt.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Je </a:t>
            </a:r>
            <a:r>
              <a:rPr lang="nl-NL" sz="2400" dirty="0">
                <a:latin typeface="Calibri" panose="020F0502020204030204" pitchFamily="34" charset="0"/>
                <a:ea typeface="Calibri" panose="020F0502020204030204" pitchFamily="34" charset="0"/>
                <a:cs typeface="Times New Roman" panose="02020603050405020304" pitchFamily="18" charset="0"/>
              </a:rPr>
              <a:t>hebt dan je best gedaan.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Er </a:t>
            </a:r>
            <a:r>
              <a:rPr lang="nl-NL" sz="2400" dirty="0">
                <a:latin typeface="Calibri" panose="020F0502020204030204" pitchFamily="34" charset="0"/>
                <a:ea typeface="Calibri" panose="020F0502020204030204" pitchFamily="34" charset="0"/>
                <a:cs typeface="Times New Roman" panose="02020603050405020304" pitchFamily="18" charset="0"/>
              </a:rPr>
              <a:t>komen vast weer nieuwe mogelijkheden.</a:t>
            </a:r>
            <a:endParaRPr lang="nl-NL"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625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stretch>
            <a:fillRect/>
          </a:stretch>
        </p:blipFill>
        <p:spPr>
          <a:xfrm>
            <a:off x="457200" y="764704"/>
            <a:ext cx="4705216" cy="4500000"/>
          </a:xfrm>
          <a:prstGeom prst="rect">
            <a:avLst/>
          </a:prstGeom>
          <a:ln>
            <a:noFill/>
          </a:ln>
          <a:effectLst>
            <a:outerShdw blurRad="190500" algn="tl" rotWithShape="0">
              <a:srgbClr val="000000">
                <a:alpha val="70000"/>
              </a:srgbClr>
            </a:outerShdw>
          </a:effectLst>
        </p:spPr>
      </p:pic>
      <p:sp>
        <p:nvSpPr>
          <p:cNvPr id="4" name="Tijdelijke aanduiding voor voettekst 3"/>
          <p:cNvSpPr>
            <a:spLocks noGrp="1"/>
          </p:cNvSpPr>
          <p:nvPr>
            <p:ph type="ftr" sz="quarter" idx="11"/>
          </p:nvPr>
        </p:nvSpPr>
        <p:spPr/>
        <p:txBody>
          <a:bodyPr/>
          <a:lstStyle/>
          <a:p>
            <a:r>
              <a:rPr lang="nl-NL" smtClean="0"/>
              <a:t>www.talentstimuleren.nl</a:t>
            </a:r>
            <a:endParaRPr lang="nl-NL" dirty="0"/>
          </a:p>
        </p:txBody>
      </p:sp>
      <p:sp>
        <p:nvSpPr>
          <p:cNvPr id="6" name="Rechthoek 5"/>
          <p:cNvSpPr/>
          <p:nvPr/>
        </p:nvSpPr>
        <p:spPr>
          <a:xfrm>
            <a:off x="5452729" y="941476"/>
            <a:ext cx="3528392" cy="4299639"/>
          </a:xfrm>
          <a:prstGeom prst="rect">
            <a:avLst/>
          </a:prstGeom>
        </p:spPr>
        <p:txBody>
          <a:bodyPr wrap="square">
            <a:spAutoFit/>
          </a:bodyPr>
          <a:lstStyle/>
          <a:p>
            <a:pPr>
              <a:lnSpc>
                <a:spcPct val="115000"/>
              </a:lnSpc>
              <a:spcAft>
                <a:spcPts val="1000"/>
              </a:spcAft>
            </a:pPr>
            <a:r>
              <a:rPr lang="nl-NL" sz="2400" dirty="0">
                <a:latin typeface="Calibri" panose="020F0502020204030204" pitchFamily="34" charset="0"/>
                <a:ea typeface="Calibri" panose="020F0502020204030204" pitchFamily="34" charset="0"/>
                <a:cs typeface="Times New Roman" panose="02020603050405020304" pitchFamily="18" charset="0"/>
              </a:rPr>
              <a:t>Kies wat bij jou past en wees trots op wat je op jouw manier bereikt.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Dat </a:t>
            </a:r>
            <a:r>
              <a:rPr lang="nl-NL" sz="2400" dirty="0">
                <a:latin typeface="Calibri" panose="020F0502020204030204" pitchFamily="34" charset="0"/>
                <a:ea typeface="Calibri" panose="020F0502020204030204" pitchFamily="34" charset="0"/>
                <a:cs typeface="Times New Roman" panose="02020603050405020304" pitchFamily="18" charset="0"/>
              </a:rPr>
              <a:t>mogen anderen dan ook zien!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Stel </a:t>
            </a:r>
            <a:r>
              <a:rPr lang="nl-NL" sz="2400" dirty="0">
                <a:latin typeface="Calibri" panose="020F0502020204030204" pitchFamily="34" charset="0"/>
                <a:ea typeface="Calibri" panose="020F0502020204030204" pitchFamily="34" charset="0"/>
                <a:cs typeface="Times New Roman" panose="02020603050405020304" pitchFamily="18" charset="0"/>
              </a:rPr>
              <a:t>jezelf steeds weer nieuwe doelen. </a:t>
            </a:r>
            <a:endParaRPr lang="nl-NL"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latin typeface="Calibri" panose="020F0502020204030204" pitchFamily="34" charset="0"/>
                <a:ea typeface="Calibri" panose="020F0502020204030204" pitchFamily="34" charset="0"/>
                <a:cs typeface="Times New Roman" panose="02020603050405020304" pitchFamily="18" charset="0"/>
              </a:rPr>
              <a:t>Op </a:t>
            </a:r>
            <a:r>
              <a:rPr lang="nl-NL" sz="2400" dirty="0">
                <a:latin typeface="Calibri" panose="020F0502020204030204" pitchFamily="34" charset="0"/>
                <a:ea typeface="Calibri" panose="020F0502020204030204" pitchFamily="34" charset="0"/>
                <a:cs typeface="Times New Roman" panose="02020603050405020304" pitchFamily="18" charset="0"/>
              </a:rPr>
              <a:t>die manier blijf je altijd in ontwikkeling.</a:t>
            </a:r>
            <a:endParaRPr lang="nl-NL"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022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01_magenta">
  <a:themeElements>
    <a:clrScheme name="Infopunt">
      <a:dk1>
        <a:srgbClr val="111111"/>
      </a:dk1>
      <a:lt1>
        <a:sysClr val="window" lastClr="FFFFFF"/>
      </a:lt1>
      <a:dk2>
        <a:srgbClr val="8C1B54"/>
      </a:dk2>
      <a:lt2>
        <a:srgbClr val="F2F2F2"/>
      </a:lt2>
      <a:accent1>
        <a:srgbClr val="CC0066"/>
      </a:accent1>
      <a:accent2>
        <a:srgbClr val="BFCD46"/>
      </a:accent2>
      <a:accent3>
        <a:srgbClr val="FFCA29"/>
      </a:accent3>
      <a:accent4>
        <a:srgbClr val="8C1B54"/>
      </a:accent4>
      <a:accent5>
        <a:srgbClr val="22BEC9"/>
      </a:accent5>
      <a:accent6>
        <a:srgbClr val="F8A328"/>
      </a:accent6>
      <a:hlink>
        <a:srgbClr val="CC006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Presentatie_01_magenta</Template>
  <TotalTime>449</TotalTime>
  <Words>365</Words>
  <Application>Microsoft Office PowerPoint</Application>
  <PresentationFormat>Diavoorstelling (4:3)</PresentationFormat>
  <Paragraphs>44</Paragraphs>
  <Slides>10</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Times New Roman</vt:lpstr>
      <vt:lpstr>Presentatie_01_magenta</vt:lpstr>
      <vt:lpstr>PowerPoint-presentatie</vt:lpstr>
      <vt:lpstr>Hoe verloopt het proces van talent in ontwikkeling?</vt:lpstr>
      <vt:lpstr>Model 'Talent in Ontwikkeling'</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Desirée Houkema</dc:creator>
  <cp:lastModifiedBy>Desiree Houkema</cp:lastModifiedBy>
  <cp:revision>57</cp:revision>
  <dcterms:created xsi:type="dcterms:W3CDTF">2013-11-15T10:33:01Z</dcterms:created>
  <dcterms:modified xsi:type="dcterms:W3CDTF">2015-10-12T08:42:44Z</dcterms:modified>
</cp:coreProperties>
</file>